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6" r:id="rId2"/>
    <p:sldId id="307" r:id="rId3"/>
    <p:sldId id="308" r:id="rId4"/>
    <p:sldId id="309" r:id="rId5"/>
    <p:sldId id="310" r:id="rId6"/>
    <p:sldId id="311" r:id="rId7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a.kercher" initials="" lastIdx="4" clrIdx="0"/>
  <p:cmAuthor id="1" name="OHCHR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71765" autoAdjust="0"/>
  </p:normalViewPr>
  <p:slideViewPr>
    <p:cSldViewPr>
      <p:cViewPr>
        <p:scale>
          <a:sx n="65" d="100"/>
          <a:sy n="65" d="100"/>
        </p:scale>
        <p:origin x="-2964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00"/>
    </p:cViewPr>
  </p:sorterViewPr>
  <p:notesViewPr>
    <p:cSldViewPr>
      <p:cViewPr varScale="1">
        <p:scale>
          <a:sx n="82" d="100"/>
          <a:sy n="82" d="100"/>
        </p:scale>
        <p:origin x="-3954" y="-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3B2DEB1-B39E-4C35-86B2-6187B2F03537}" type="datetimeFigureOut">
              <a:rPr lang="en-GB"/>
              <a:pPr>
                <a:defRPr/>
              </a:pPr>
              <a:t>17/03/2011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7BC0B4-225A-43E3-A112-6348DD68AD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26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6CFB145-75B6-4C0B-95F5-3E02647A9A3B}" type="datetimeFigureOut">
              <a:rPr lang="en-US"/>
              <a:pPr>
                <a:defRPr/>
              </a:pPr>
              <a:t>3/17/2011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E7BB7B9-153E-409F-9099-57B626327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3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El color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indica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diferencia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entre los dos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conjuntos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.  Los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contenido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oscurecido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orientados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contenido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mientras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los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rojo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orientados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proceso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endParaRPr lang="en-US" sz="1200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Consejo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presentador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tratarán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con mayor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detalle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través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presentación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separado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. Se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trata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proporcionar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rápida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comprensión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definiciones</a:t>
            </a:r>
            <a:endParaRPr lang="en-US" sz="1200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Universalidad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inalienabilidad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universales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inalienables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hombres,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mujeres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niños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mundo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virtud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titulares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La persona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forman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parte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voluntariamente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renunciar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ellos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tampoco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quitárselos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él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ella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artículo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1 de la DUDH, "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dignidad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".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universalidad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refiere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también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obligación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Estado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respetar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proteger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instrumentos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conforman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núcleo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mínimo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básico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observar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Indivisibilidad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indivisibles.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Ya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orden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civil, cultural,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social,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ellos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inherentes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dignidad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cualquier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persona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consecuencia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mismo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estatus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y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jerarquizados</a:t>
            </a:r>
            <a:endParaRPr lang="en-US" sz="1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Interdependencia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interrelación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: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realización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menudo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depende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totalmente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en parte,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realización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ejemplo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realización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salud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depender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ciertas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circunstancias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ejercicio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educación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información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alimentación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nutrición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agua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potable y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saneamiento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etc.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niña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desnutrida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condiciones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rendir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escuela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beneficiarse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educación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permita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 y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democrático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y no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b="1" i="1" dirty="0" smtClean="0">
                <a:solidFill>
                  <a:srgbClr val="000000"/>
                </a:solidFill>
                <a:ea typeface="MS PGothic" pitchFamily="34" charset="-128"/>
              </a:rPr>
              <a:t> 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individuos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virtud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dignidad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intrínseca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persona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sin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ninguna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clase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sea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raza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color,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sexo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idioma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religión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opinión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índole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origen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social,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discapacidad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posición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cualquier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condición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establecida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interpretación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hecha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ellos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órganos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virtud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razón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adelanto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hombres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mujeres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base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requisito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absoluto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inclusión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Toda persona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pueblos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en,  y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contribución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disfrute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social, cultural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libertades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fundamentales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realizados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</a:p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Rendición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cuentas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y Estado de </a:t>
            </a:r>
            <a:r>
              <a:rPr lang="en-US" sz="1200" b="1" i="1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b="1" i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portadores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responder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respeto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sentido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cumplir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legales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consagradas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instrumentos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lo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hagan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titulares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agraviados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facultados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iniciar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procedimiento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adecuado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reparación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608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y no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b="1" i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  <a:r>
              <a:rPr lang="en-US" sz="1200" i="1" dirty="0" smtClean="0">
                <a:solidFill>
                  <a:srgbClr val="000000"/>
                </a:solidFill>
                <a:ea typeface="MS PGothic" pitchFamily="34" charset="-128"/>
              </a:rPr>
              <a:t> 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individuos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virtud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dignidad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intrínseca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persona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sin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ninguna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clase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sea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raza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color,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sexo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idioma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religión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opinión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índole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origen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social,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discapacidad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posición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cualquier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condición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establecida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interpretación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hecha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ellos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órganos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virtud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razón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adelanto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hombres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mujeres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base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requisito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absoluto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 </a:t>
            </a: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La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aplicación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pregunta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cuáles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sectores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excluidos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encuentran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pie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tanto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estén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privados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ejercer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leyes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discriminatorias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país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¿Hay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prácticas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institucionales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administrativas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reglamentarias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discriminatorias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contra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particular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población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cultura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imperante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i="1" dirty="0" smtClean="0">
                <a:solidFill>
                  <a:srgbClr val="000000"/>
                </a:solidFill>
                <a:ea typeface="MS PGothic" pitchFamily="34" charset="-128"/>
              </a:rPr>
              <a:t>"de facto"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reconocen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aplican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positiva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afirmativa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importante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tener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cuenta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identificado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determinados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discriminados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desfavorecidos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centra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atención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: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mujer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(CEDM/CEDAW),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niños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(CDN/CRC),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minorías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raciales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étnicas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(CEDR/CERD), y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trabajadores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migrantes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(CTM/CMW).</a:t>
            </a:r>
          </a:p>
          <a:p>
            <a:pPr>
              <a:spcBef>
                <a:spcPct val="0"/>
              </a:spcBef>
            </a:pPr>
            <a:endParaRPr lang="en-US" sz="1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estructural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: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históricos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exclusión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acceso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recursos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institucionales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necesarios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vivir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pie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igualdad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población</a:t>
            </a:r>
            <a:endParaRPr lang="en-US" sz="1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229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inclusión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Toda persona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pueblos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en,  y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contribución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disfrute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económico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social, cultural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libertades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fundamentales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realizados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Aplicación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este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principio: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pregunta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personas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marginadas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excluidas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capaces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libremente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propio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hay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oportunidades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acceso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información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capacidades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manera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hacer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propuestas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concretas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¿Hay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espacios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pública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decisiones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paralelos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desempoderen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independiente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país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tenga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capacidad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¿Las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organizaciones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representan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voz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excluidos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contexto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cooperación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necesario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preguntarse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destinatario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beneficiario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involucrado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ejecución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seguimiento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evaluación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programas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El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significado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empoderamiento</a:t>
            </a:r>
            <a:endParaRPr lang="en-US" sz="1200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Un EBDH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implica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individuos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aquí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sentido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"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empoderamiento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"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individuos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implica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control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significativo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decisiones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lugar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consulta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intercambio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información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manera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contexto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amplia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programación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involucre,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ejemplo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a, 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niños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mujeres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minorías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comunidades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rurales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organizaciones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durante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evaluación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recopilación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información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conducir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sólo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resultados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valiosos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sino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mayor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comprensión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miembros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cuáles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papeles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reivindicación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cumplimiento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cuando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hay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espacios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examine junta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problemas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ponga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acuerdo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causas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propensa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será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apoyar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implementación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resolverlos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El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papel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gestión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efectiva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endParaRPr lang="en-US" sz="1200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gestión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efectiva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requiere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tiempo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paciencia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Tanto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lleva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cabo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nivel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local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proyecto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nivel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importante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subrayar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principal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mecanismo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en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medida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posible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son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estructuras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democráticas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algunas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circunstancias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marcos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alternativos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socavar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estructuras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democráticas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nacientes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crear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sistemas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paralelos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deseados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y, a largo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plazo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resultar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insostenible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Sin embargo,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necesarios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arreglos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innovadores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facilitar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45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Rendición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cuentas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y Estado de </a:t>
            </a:r>
            <a:r>
              <a:rPr lang="en-US" sz="1200" b="1" i="1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b="1" i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otros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portadores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responder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respeto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sentido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cumplir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legales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consagradas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instrumentos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no lo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hagan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titulares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agraviados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facultados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iniciar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procedimiento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reparación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adecuado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ante un tribunal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juzgado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competente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conformidad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procedimientos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previstos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ley.</a:t>
            </a: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La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aplicación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estos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aceptar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voluntariamente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obligaciones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instrumentos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legislación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nacional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correspondiente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el Estado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actores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i="1" dirty="0" err="1" smtClean="0">
                <a:solidFill>
                  <a:srgbClr val="000000"/>
                </a:solidFill>
                <a:ea typeface="MS PGothic" pitchFamily="34" charset="-128"/>
              </a:rPr>
              <a:t>respetar</a:t>
            </a:r>
            <a:r>
              <a:rPr lang="en-US" sz="1200" i="1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i="1" dirty="0" err="1" smtClean="0">
                <a:solidFill>
                  <a:srgbClr val="000000"/>
                </a:solidFill>
                <a:ea typeface="MS PGothic" pitchFamily="34" charset="-128"/>
              </a:rPr>
              <a:t>proteger</a:t>
            </a:r>
            <a:r>
              <a:rPr lang="en-US" sz="1200" i="1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i="1" dirty="0" err="1" smtClean="0">
                <a:solidFill>
                  <a:srgbClr val="000000"/>
                </a:solidFill>
                <a:ea typeface="MS PGothic" pitchFamily="34" charset="-128"/>
              </a:rPr>
              <a:t>realizar</a:t>
            </a:r>
            <a:r>
              <a:rPr lang="en-US" sz="1200" i="1" dirty="0" smtClean="0">
                <a:solidFill>
                  <a:srgbClr val="000000"/>
                </a:solidFill>
                <a:ea typeface="MS PGothic" pitchFamily="34" charset="-128"/>
              </a:rPr>
              <a:t> los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tanto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pregunta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debemos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hacernos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autoridades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competentes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nivel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estatal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local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comunitario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cumplen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obligaciones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Si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así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cuáles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principales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obstáculos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establecidos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personas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privadas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obtener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reparación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adecuada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respeta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cumple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Estado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país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 ¿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Tienen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organizaciones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capacidad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movilizar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seguimiento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evaluación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desempeño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instituciones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políticas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públicas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11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Papel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del Tribunal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Constitucional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b="1" dirty="0" err="1" smtClean="0">
                <a:solidFill>
                  <a:srgbClr val="000000"/>
                </a:solidFill>
                <a:ea typeface="MS PGothic" pitchFamily="34" charset="-128"/>
              </a:rPr>
              <a:t>Institución</a:t>
            </a:r>
            <a:r>
              <a:rPr lang="en-US" sz="1200" b="1" dirty="0" smtClean="0">
                <a:solidFill>
                  <a:srgbClr val="000000"/>
                </a:solidFill>
                <a:ea typeface="MS PGothic" pitchFamily="34" charset="-128"/>
              </a:rPr>
              <a:t> Similar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En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contexto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PNDH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eficaz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importante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existencia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creación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institución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independiente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encargada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vigilancia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leyes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aprobadas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Parlamento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pronuncie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constitucionalidad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y/o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conformidad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estándares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Lo ideal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sería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tribunales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instituciones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revisaran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toda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legislación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adoptada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forma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automática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Sin embargo,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revisan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leyes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impugnadas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-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ya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Gobierno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Parlamento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o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algunos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juez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miembros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civil. El Tribunal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Constitucional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iniciativa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puede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encargar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la Corte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Suprema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FDFDFD"/>
                </a:solidFill>
                <a:ea typeface="SimSun" pitchFamily="2" charset="-122"/>
              </a:rPr>
              <a:t>Los </a:t>
            </a:r>
            <a:r>
              <a:rPr lang="en-US" sz="1200" b="1" dirty="0" err="1" smtClean="0">
                <a:solidFill>
                  <a:srgbClr val="FDFDFD"/>
                </a:solidFill>
                <a:ea typeface="SimSun" pitchFamily="2" charset="-122"/>
              </a:rPr>
              <a:t>marcos</a:t>
            </a:r>
            <a:r>
              <a:rPr lang="en-US" sz="1200" b="1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b="1" dirty="0" err="1" smtClean="0">
                <a:solidFill>
                  <a:srgbClr val="FDFDFD"/>
                </a:solidFill>
                <a:ea typeface="SimSun" pitchFamily="2" charset="-122"/>
              </a:rPr>
              <a:t>constitucionales</a:t>
            </a:r>
            <a:r>
              <a:rPr lang="en-US" sz="1200" b="1" dirty="0" smtClean="0">
                <a:solidFill>
                  <a:srgbClr val="FDFDFD"/>
                </a:solidFill>
                <a:ea typeface="SimSun" pitchFamily="2" charset="-122"/>
              </a:rPr>
              <a:t> y </a:t>
            </a:r>
            <a:r>
              <a:rPr lang="en-US" sz="1200" b="1" dirty="0" err="1" smtClean="0">
                <a:solidFill>
                  <a:srgbClr val="FDFDFD"/>
                </a:solidFill>
                <a:ea typeface="SimSun" pitchFamily="2" charset="-122"/>
              </a:rPr>
              <a:t>legales</a:t>
            </a:r>
            <a:r>
              <a:rPr lang="en-US" sz="1200" b="1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b="1" dirty="0" err="1" smtClean="0">
                <a:solidFill>
                  <a:srgbClr val="FDFDFD"/>
                </a:solidFill>
                <a:ea typeface="SimSun" pitchFamily="2" charset="-122"/>
              </a:rPr>
              <a:t>deben</a:t>
            </a:r>
            <a:r>
              <a:rPr lang="en-US" sz="1200" b="1" dirty="0" smtClean="0">
                <a:solidFill>
                  <a:srgbClr val="FDFDFD"/>
                </a:solidFill>
                <a:ea typeface="SimSun" pitchFamily="2" charset="-122"/>
              </a:rPr>
              <a:t>:</a:t>
            </a:r>
          </a:p>
          <a:p>
            <a:pPr>
              <a:spcBef>
                <a:spcPct val="0"/>
              </a:spcBef>
            </a:pPr>
            <a:endParaRPr lang="en-US" sz="1200" b="1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Estar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en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conformidad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con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las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normas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,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estándares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y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principios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internacionales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derechos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humanos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</a:p>
          <a:p>
            <a:pPr>
              <a:spcBef>
                <a:spcPct val="0"/>
              </a:spcBef>
            </a:pPr>
            <a:endParaRPr lang="en-US" sz="1200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Establecer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marcos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políticas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para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la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protección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los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derechos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humanos</a:t>
            </a:r>
            <a:endParaRPr lang="en-US" sz="1200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endParaRPr lang="en-US" sz="1200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Permitir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recursos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eficaces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para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violaciones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y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abusos</a:t>
            </a:r>
            <a:endParaRPr lang="en-US" sz="1200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endParaRPr lang="en-US" sz="1200" dirty="0" smtClean="0">
              <a:solidFill>
                <a:srgbClr val="FDFDFD"/>
              </a:solidFill>
              <a:ea typeface="SimSun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Promover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participación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,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procesos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toma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decisiones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y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cooperación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con el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sistema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de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protección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</a:t>
            </a:r>
            <a:r>
              <a:rPr lang="en-US" sz="1200" dirty="0" err="1" smtClean="0">
                <a:solidFill>
                  <a:srgbClr val="FDFDFD"/>
                </a:solidFill>
                <a:ea typeface="SimSun" pitchFamily="2" charset="-122"/>
              </a:rPr>
              <a:t>internacional</a:t>
            </a:r>
            <a:r>
              <a:rPr lang="en-US" sz="1200" dirty="0" smtClean="0">
                <a:solidFill>
                  <a:srgbClr val="FDFDFD"/>
                </a:solidFill>
                <a:ea typeface="SimSun" pitchFamily="2" charset="-122"/>
              </a:rPr>
              <a:t> y regional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74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tribunales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amplia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gama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países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sistemas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jurídicos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están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aplicando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internacionales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ejemplo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, en 2002, el Tribunal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Constitucional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Sudáfrica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declaró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Gobierno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había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incumplido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obligaciones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no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haber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adoptado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medidas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razonables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(a un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costo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asequible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)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aumentar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suministro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medicamentos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anti-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retrovirales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prevenir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transmisión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del VIH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madre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hijo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decisión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y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campaña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base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rodea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han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ayudado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salvar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muchas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vidas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. Los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resultados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exitosos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casos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son en gran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medida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atribuibles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hecho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estrategias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litigiosas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integraron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dentro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procesos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más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amplios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MS PGothic" pitchFamily="34" charset="-128"/>
              </a:rPr>
              <a:t>movilización</a:t>
            </a:r>
            <a:r>
              <a:rPr lang="en-US" sz="1200" dirty="0" smtClean="0">
                <a:solidFill>
                  <a:srgbClr val="000000"/>
                </a:solidFill>
                <a:ea typeface="MS PGothic" pitchFamily="34" charset="-128"/>
              </a:rPr>
              <a:t> social.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7BB7B9-153E-409F-9099-57B6263273D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4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9FAE-CD21-4286-9BDC-0EA123F0C33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501C0-DA4C-48FA-992D-29CA554A67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70E63-881A-4531-A85E-BB2BA7473E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2B7D-9F03-4D1B-9D19-8300234EFA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CEE15-C7BD-49D4-B890-0818818118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F19B5-EB73-4819-B0BC-36CBFFDE6C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2BAF-7527-47E0-8197-04EF7CEE36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27AC-F001-4BCC-A1AB-456E28F96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604D-5677-4DAD-8D10-806FC76FB4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9FF48-0C86-46DA-A83A-74FD56761D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5C206-C57A-40B8-AD98-FEFD0DE691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version xx.xx.xxxx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B9401D-3408-441E-8CCD-011CB508A1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1331640" y="274638"/>
            <a:ext cx="735516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40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4000" b="1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4000" b="1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4000" b="1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endParaRPr lang="en-US" sz="4000" b="1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827584" y="1600200"/>
            <a:ext cx="4474840" cy="478112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000000"/>
                </a:solidFill>
                <a:ea typeface="MS PGothic" pitchFamily="34" charset="-128"/>
              </a:rPr>
              <a:t>Universalidad</a:t>
            </a:r>
            <a:r>
              <a:rPr lang="en-US" sz="26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2600" dirty="0" err="1" smtClean="0">
                <a:solidFill>
                  <a:srgbClr val="000000"/>
                </a:solidFill>
                <a:ea typeface="MS PGothic" pitchFamily="34" charset="-128"/>
              </a:rPr>
              <a:t>inalienabilidad</a:t>
            </a:r>
            <a:endParaRPr lang="en-US" sz="2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000000"/>
                </a:solidFill>
                <a:ea typeface="MS PGothic" pitchFamily="34" charset="-128"/>
              </a:rPr>
              <a:t>Indivisibilidad</a:t>
            </a:r>
            <a:endParaRPr lang="en-US" sz="2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000000"/>
                </a:solidFill>
                <a:ea typeface="MS PGothic" pitchFamily="34" charset="-128"/>
              </a:rPr>
              <a:t>Interdependencia</a:t>
            </a:r>
            <a:r>
              <a:rPr lang="en-US" sz="26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2600" dirty="0" err="1" smtClean="0">
                <a:solidFill>
                  <a:srgbClr val="000000"/>
                </a:solidFill>
                <a:ea typeface="MS PGothic" pitchFamily="34" charset="-128"/>
              </a:rPr>
              <a:t>interrelación</a:t>
            </a:r>
            <a:endParaRPr lang="en-US" sz="2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Igualdad</a:t>
            </a:r>
            <a:r>
              <a:rPr lang="en-US" sz="2600" dirty="0" smtClean="0">
                <a:solidFill>
                  <a:srgbClr val="FF0000"/>
                </a:solidFill>
                <a:ea typeface="MS PGothic" pitchFamily="34" charset="-128"/>
              </a:rPr>
              <a:t> y no </a:t>
            </a: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discriminación</a:t>
            </a:r>
            <a:endParaRPr lang="en-US" sz="2600" dirty="0" smtClean="0">
              <a:solidFill>
                <a:srgbClr val="FF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Participación</a:t>
            </a:r>
            <a:r>
              <a:rPr lang="en-US" sz="2600" dirty="0" smtClean="0">
                <a:solidFill>
                  <a:srgbClr val="FF0000"/>
                </a:solidFill>
                <a:ea typeface="MS PGothic" pitchFamily="34" charset="-128"/>
              </a:rPr>
              <a:t> e </a:t>
            </a: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inclusión</a:t>
            </a:r>
            <a:endParaRPr lang="en-US" sz="2600" dirty="0" smtClean="0">
              <a:solidFill>
                <a:srgbClr val="FF0000"/>
              </a:solidFill>
              <a:ea typeface="MS PGothic" pitchFamily="34" charset="-128"/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Rendición</a:t>
            </a:r>
            <a:r>
              <a:rPr lang="en-US" sz="2600" dirty="0" smtClean="0">
                <a:solidFill>
                  <a:srgbClr val="FF0000"/>
                </a:solidFill>
                <a:ea typeface="MS PGothic" pitchFamily="34" charset="-128"/>
              </a:rPr>
              <a:t> de </a:t>
            </a: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cuentas</a:t>
            </a:r>
            <a:r>
              <a:rPr lang="en-US" sz="2600" dirty="0" smtClean="0">
                <a:solidFill>
                  <a:srgbClr val="FF0000"/>
                </a:solidFill>
                <a:ea typeface="MS PGothic" pitchFamily="34" charset="-128"/>
              </a:rPr>
              <a:t> e Estado de </a:t>
            </a:r>
            <a:r>
              <a:rPr lang="en-US" sz="2600" dirty="0" err="1" smtClean="0">
                <a:solidFill>
                  <a:srgbClr val="FF0000"/>
                </a:solidFill>
                <a:ea typeface="MS PGothic" pitchFamily="34" charset="-128"/>
              </a:rPr>
              <a:t>Derecho</a:t>
            </a:r>
            <a:endParaRPr lang="en-US" sz="2600" dirty="0" smtClean="0">
              <a:solidFill>
                <a:srgbClr val="FF0000"/>
              </a:solidFill>
              <a:ea typeface="MS PGothic" pitchFamily="34" charset="-128"/>
            </a:endParaRPr>
          </a:p>
        </p:txBody>
      </p:sp>
      <p:pic>
        <p:nvPicPr>
          <p:cNvPr id="4" name="Picture 4" descr="MCj038395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91188" y="2708920"/>
            <a:ext cx="1952625" cy="15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835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6"/>
          <p:cNvSpPr txBox="1">
            <a:spLocks/>
          </p:cNvSpPr>
          <p:nvPr/>
        </p:nvSpPr>
        <p:spPr>
          <a:xfrm>
            <a:off x="1187624" y="274638"/>
            <a:ext cx="7499176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smtClean="0">
                <a:solidFill>
                  <a:srgbClr val="000000"/>
                </a:solidFill>
                <a:ea typeface="MS PGothic" pitchFamily="34" charset="-128"/>
              </a:rPr>
              <a:t>Igualdad y no discriminación</a:t>
            </a:r>
            <a:endParaRPr lang="en-US" sz="4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17"/>
          <p:cNvSpPr txBox="1">
            <a:spLocks/>
          </p:cNvSpPr>
          <p:nvPr/>
        </p:nvSpPr>
        <p:spPr>
          <a:xfrm>
            <a:off x="457200" y="1600200"/>
            <a:ext cx="8229600" cy="49971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sz="1600" b="1" dirty="0" smtClean="0">
                <a:solidFill>
                  <a:srgbClr val="000000"/>
                </a:solidFill>
                <a:ea typeface="MS PGothic" pitchFamily="34" charset="-128"/>
              </a:rPr>
              <a:t>Este principio </a:t>
            </a:r>
            <a:r>
              <a:rPr lang="en-US" sz="1600" b="1" dirty="0" err="1" smtClean="0">
                <a:solidFill>
                  <a:srgbClr val="000000"/>
                </a:solidFill>
                <a:ea typeface="MS PGothic" pitchFamily="34" charset="-128"/>
              </a:rPr>
              <a:t>exige</a:t>
            </a:r>
            <a:r>
              <a:rPr lang="en-US" sz="1600" b="1" dirty="0" smtClean="0">
                <a:solidFill>
                  <a:srgbClr val="000000"/>
                </a:solidFill>
                <a:ea typeface="MS PGothic" pitchFamily="34" charset="-128"/>
              </a:rPr>
              <a:t> ...</a:t>
            </a:r>
          </a:p>
          <a:p>
            <a:pPr>
              <a:buFontTx/>
              <a:buNone/>
            </a:pPr>
            <a:endParaRPr lang="en-US" sz="1600" b="1" dirty="0" smtClean="0">
              <a:solidFill>
                <a:srgbClr val="000000"/>
              </a:solidFill>
              <a:ea typeface="MS PGothic" pitchFamily="34" charset="-128"/>
            </a:endParaRPr>
          </a:p>
          <a:p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Erradicación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jurídica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institucional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, interpersonal y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estructural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buFontTx/>
              <a:buNone/>
            </a:pPr>
            <a:r>
              <a:rPr lang="en-US" sz="1600" b="1" dirty="0" err="1" smtClean="0">
                <a:solidFill>
                  <a:srgbClr val="000000"/>
                </a:solidFill>
                <a:ea typeface="MS PGothic" pitchFamily="34" charset="-128"/>
              </a:rPr>
              <a:t>Implicaciones</a:t>
            </a:r>
            <a:r>
              <a:rPr lang="en-US" sz="16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600" b="1" dirty="0" err="1" smtClean="0">
                <a:solidFill>
                  <a:srgbClr val="000000"/>
                </a:solidFill>
                <a:ea typeface="MS PGothic" pitchFamily="34" charset="-128"/>
              </a:rPr>
              <a:t>programación</a:t>
            </a:r>
            <a:r>
              <a:rPr lang="en-US" sz="1600" b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El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marco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jurídico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debería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Derogar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legislación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discriminatoria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Propiciar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disfrute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por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todos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Las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instituciones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públicas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garantizar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Representación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o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excluidos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Servicios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accesibles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sensibles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al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género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,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edad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diferencias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culturales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reparación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adecuados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judiciales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administrativos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Las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políticas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públicas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Desafiar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el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modelo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apropiación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concentración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recursos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conduce a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discriminación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estructural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a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exclusión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Tomar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ea typeface="MS PGothic" pitchFamily="34" charset="-128"/>
              </a:rPr>
              <a:t>medidas</a:t>
            </a:r>
            <a:r>
              <a:rPr lang="en-US" sz="1600" dirty="0" smtClean="0">
                <a:ea typeface="MS PGothic" pitchFamily="34" charset="-128"/>
              </a:rPr>
              <a:t> de </a:t>
            </a:r>
            <a:r>
              <a:rPr lang="en-US" sz="1600" dirty="0" err="1" smtClean="0">
                <a:ea typeface="MS PGothic" pitchFamily="34" charset="-128"/>
              </a:rPr>
              <a:t>accion</a:t>
            </a:r>
            <a:r>
              <a:rPr lang="en-US" sz="1600" dirty="0" smtClean="0">
                <a:ea typeface="MS PGothic" pitchFamily="34" charset="-128"/>
              </a:rPr>
              <a:t> </a:t>
            </a:r>
            <a:r>
              <a:rPr lang="en-US" sz="1600" dirty="0" err="1" smtClean="0">
                <a:ea typeface="MS PGothic" pitchFamily="34" charset="-128"/>
              </a:rPr>
              <a:t>afirmativa</a:t>
            </a:r>
            <a:endParaRPr lang="en-US" sz="1600" dirty="0" smtClean="0">
              <a:ea typeface="MS PGothic" pitchFamily="34" charset="-128"/>
            </a:endParaRPr>
          </a:p>
          <a:p>
            <a:pPr lvl="1"/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Promover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educación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conciencia</a:t>
            </a:r>
            <a:r>
              <a:rPr lang="en-US" sz="16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MS PGothic" pitchFamily="34" charset="-128"/>
              </a:rPr>
              <a:t>pública</a:t>
            </a:r>
            <a:endParaRPr lang="en-US" sz="16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0961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1259632" y="274638"/>
            <a:ext cx="7211144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endParaRPr 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Este principio </a:t>
            </a: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exige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 ...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Una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libre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significativa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inclusiva</a:t>
            </a:r>
            <a:endParaRPr lang="en-US" sz="2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Implicaciones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programación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Las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políticas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procesos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procedimientos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proporcionar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Oportunidades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participación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en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planificación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y el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desarrollo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Acceso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información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pertinente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Capacidades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formular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propuestas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Los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institucionales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Basarse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en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principios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democráticos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smtClean="0">
                <a:ea typeface="MS PGothic" pitchFamily="34" charset="-128"/>
              </a:rPr>
              <a:t>No </a:t>
            </a:r>
            <a:r>
              <a:rPr lang="en-US" sz="2000" dirty="0" err="1" smtClean="0">
                <a:ea typeface="MS PGothic" pitchFamily="34" charset="-128"/>
              </a:rPr>
              <a:t>desempoderar</a:t>
            </a:r>
            <a:r>
              <a:rPr lang="en-US" sz="2000" dirty="0" smtClean="0">
                <a:ea typeface="MS PGothic" pitchFamily="34" charset="-128"/>
              </a:rPr>
              <a:t> </a:t>
            </a:r>
            <a:r>
              <a:rPr lang="en-US" sz="2000" dirty="0" err="1" smtClean="0">
                <a:ea typeface="MS PGothic" pitchFamily="34" charset="-128"/>
              </a:rPr>
              <a:t>otras</a:t>
            </a:r>
            <a:r>
              <a:rPr lang="en-US" sz="2000" dirty="0" smtClean="0">
                <a:ea typeface="MS PGothic" pitchFamily="34" charset="-128"/>
              </a:rPr>
              <a:t> </a:t>
            </a:r>
            <a:r>
              <a:rPr lang="en-US" sz="2000" dirty="0" err="1" smtClean="0">
                <a:ea typeface="MS PGothic" pitchFamily="34" charset="-128"/>
              </a:rPr>
              <a:t>estructuras</a:t>
            </a:r>
            <a:r>
              <a:rPr lang="en-US" sz="2000" dirty="0" smtClean="0">
                <a:ea typeface="MS PGothic" pitchFamily="34" charset="-128"/>
              </a:rPr>
              <a:t> </a:t>
            </a:r>
            <a:r>
              <a:rPr lang="en-US" sz="2000" dirty="0" err="1" smtClean="0">
                <a:ea typeface="MS PGothic" pitchFamily="34" charset="-128"/>
              </a:rPr>
              <a:t>democráticas</a:t>
            </a:r>
            <a:r>
              <a:rPr lang="en-US" sz="2000" dirty="0" smtClean="0">
                <a:ea typeface="MS PGothic" pitchFamily="34" charset="-128"/>
              </a:rPr>
              <a:t> y  </a:t>
            </a:r>
            <a:r>
              <a:rPr lang="en-US" sz="2000" dirty="0" err="1" smtClean="0">
                <a:ea typeface="MS PGothic" pitchFamily="34" charset="-128"/>
              </a:rPr>
              <a:t>tradicionales</a:t>
            </a:r>
            <a:r>
              <a:rPr lang="en-US" sz="2000" dirty="0" smtClean="0">
                <a:ea typeface="MS PGothic" pitchFamily="34" charset="-128"/>
              </a:rPr>
              <a:t> </a:t>
            </a:r>
            <a:r>
              <a:rPr lang="en-US" sz="2000" dirty="0" err="1" smtClean="0">
                <a:ea typeface="MS PGothic" pitchFamily="34" charset="-128"/>
              </a:rPr>
              <a:t>existentes</a:t>
            </a:r>
            <a:endParaRPr lang="en-US" sz="2000" dirty="0" smtClean="0">
              <a:ea typeface="MS PGothic" pitchFamily="34" charset="-128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La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sociedad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civil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debe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Ser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activa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independiente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y con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capacidad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Representar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voz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grupos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marginados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excluidos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Tener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control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sobre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toma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decisiones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6201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755576" y="283805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Rendición de cuentas (1)</a:t>
            </a:r>
            <a:endParaRPr lang="en-US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57200" y="1426805"/>
            <a:ext cx="8229600" cy="499715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2200" b="1" smtClean="0">
                <a:solidFill>
                  <a:srgbClr val="000000"/>
                </a:solidFill>
                <a:ea typeface="MS PGothic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n-US" sz="2200" smtClean="0">
                <a:solidFill>
                  <a:srgbClr val="000000"/>
                </a:solidFill>
                <a:ea typeface="MS PGothic" pitchFamily="34" charset="-128"/>
              </a:rPr>
              <a:t>Que los Estados y otros responsables respondan por la observancia de los Derechos Humanos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b="1" smtClean="0">
                <a:solidFill>
                  <a:srgbClr val="000000"/>
                </a:solidFill>
                <a:ea typeface="MS PGothic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n-US" sz="2200" smtClean="0">
                <a:solidFill>
                  <a:srgbClr val="000000"/>
                </a:solidFill>
                <a:ea typeface="MS PGothic" pitchFamily="34" charset="-128"/>
              </a:rPr>
              <a:t>Las instituciones de los Estados deben: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000000"/>
                </a:solidFill>
                <a:ea typeface="MS PGothic" pitchFamily="34" charset="-128"/>
              </a:rPr>
              <a:t>Contar con suficientes recursos, responsabilidades y autoridad independiente para supervisar eficazmente el Gobierno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000000"/>
                </a:solidFill>
                <a:ea typeface="MS PGothic" pitchFamily="34" charset="-128"/>
              </a:rPr>
              <a:t>Por ejemplo, órganos parlamentarios independientes de derechos humanos, instituciones nacionales de derechos humanos, jueces, tribunales y operadores de justicia</a:t>
            </a:r>
          </a:p>
          <a:p>
            <a:pPr>
              <a:lnSpc>
                <a:spcPct val="80000"/>
              </a:lnSpc>
            </a:pPr>
            <a:r>
              <a:rPr lang="en-US" sz="2200" smtClean="0">
                <a:solidFill>
                  <a:srgbClr val="000000"/>
                </a:solidFill>
                <a:ea typeface="MS PGothic" pitchFamily="34" charset="-128"/>
              </a:rPr>
              <a:t>Los Estados deben cooperar con los sistemas internacionales de derechos humanos: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000000"/>
                </a:solidFill>
                <a:ea typeface="MS PGothic" pitchFamily="34" charset="-128"/>
              </a:rPr>
              <a:t>Cumpliendo oportunamente con las obligaciones internacionales de rendición de informes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000000"/>
                </a:solidFill>
                <a:ea typeface="MS PGothic" pitchFamily="34" charset="-128"/>
              </a:rPr>
              <a:t>Invitando a los Relatores Especiales y suministrándoles información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000000"/>
                </a:solidFill>
                <a:ea typeface="MS PGothic" pitchFamily="34" charset="-128"/>
              </a:rPr>
              <a:t>Aplicación de las recomendaciones de los Órganos establecidos en virtud de Tratados y Procedimientos Especiales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377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901346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Rendición de cuentas (2)</a:t>
            </a:r>
            <a:endParaRPr lang="en-US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57200" y="1600200"/>
            <a:ext cx="8229600" cy="48531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Este principio </a:t>
            </a: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exige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 ...</a:t>
            </a:r>
          </a:p>
          <a:p>
            <a:pPr>
              <a:lnSpc>
                <a:spcPct val="80000"/>
              </a:lnSpc>
            </a:pP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accesibles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eficaces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e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independientes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procedimientos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recurso</a:t>
            </a:r>
            <a:endParaRPr lang="en-US" sz="2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80000"/>
              </a:lnSpc>
            </a:pPr>
            <a:endParaRPr lang="en-US" sz="22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Implicaciones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200" b="1" dirty="0" err="1" smtClean="0">
                <a:solidFill>
                  <a:srgbClr val="000000"/>
                </a:solidFill>
                <a:ea typeface="MS PGothic" pitchFamily="34" charset="-128"/>
              </a:rPr>
              <a:t>programación</a:t>
            </a:r>
            <a:r>
              <a:rPr lang="en-US" sz="2200" b="1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El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marco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jurídico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debería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Estar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en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conformidad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normas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Establecer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condiciones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procedimientos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mecanismos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titulares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reclamen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y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que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portadores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deberes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cumplan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con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sus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obligaciones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>
              <a:lnSpc>
                <a:spcPct val="80000"/>
              </a:lnSpc>
            </a:pP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Las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políticas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públicas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200" dirty="0" err="1" smtClean="0">
                <a:solidFill>
                  <a:srgbClr val="000000"/>
                </a:solidFill>
                <a:ea typeface="MS PGothic" pitchFamily="34" charset="-128"/>
              </a:rPr>
              <a:t>deben</a:t>
            </a:r>
            <a:r>
              <a:rPr lang="en-US" sz="2200" dirty="0" smtClean="0">
                <a:solidFill>
                  <a:srgbClr val="000000"/>
                </a:solidFill>
                <a:ea typeface="MS PGothic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Tomar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medidas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necesarias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para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hacer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frente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a la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debilidad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en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sistemas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rendición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cuentas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  <a:p>
            <a:pPr lvl="1">
              <a:lnSpc>
                <a:spcPct val="80000"/>
              </a:lnSpc>
            </a:pP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Cumplir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las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obligaciones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relacionadas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con los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derechos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humanos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del Estado a </a:t>
            </a:r>
            <a:r>
              <a:rPr lang="en-US" sz="2000" dirty="0" err="1" smtClean="0">
                <a:solidFill>
                  <a:srgbClr val="000000"/>
                </a:solidFill>
                <a:ea typeface="MS PGothic" pitchFamily="34" charset="-128"/>
              </a:rPr>
              <a:t>nivel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 central</a:t>
            </a:r>
            <a:r>
              <a:rPr lang="en-US" sz="2000" dirty="0" smtClean="0">
                <a:ea typeface="MS PGothic" pitchFamily="34" charset="-128"/>
              </a:rPr>
              <a:t>, sub-</a:t>
            </a:r>
            <a:r>
              <a:rPr lang="en-US" sz="2000" dirty="0" err="1" smtClean="0">
                <a:ea typeface="MS PGothic" pitchFamily="34" charset="-128"/>
              </a:rPr>
              <a:t>nacional</a:t>
            </a:r>
            <a:r>
              <a:rPr lang="en-US" sz="2000" dirty="0" smtClean="0">
                <a:ea typeface="MS PGothic" pitchFamily="34" charset="-128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ea typeface="MS PGothic" pitchFamily="34" charset="-128"/>
              </a:rPr>
              <a:t>y local</a:t>
            </a:r>
            <a:endParaRPr lang="en-US" sz="20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17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/>
          <p:cNvSpPr txBox="1">
            <a:spLocks/>
          </p:cNvSpPr>
          <p:nvPr/>
        </p:nvSpPr>
        <p:spPr>
          <a:xfrm>
            <a:off x="9144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mtClean="0">
                <a:solidFill>
                  <a:srgbClr val="000000"/>
                </a:solidFill>
                <a:ea typeface="MS PGothic" pitchFamily="34" charset="-128"/>
              </a:rPr>
              <a:t>Rendición de cuentas(3)</a:t>
            </a:r>
            <a:endParaRPr lang="en-US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57200" y="1600200"/>
            <a:ext cx="8229600" cy="485313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US" sz="2700" b="1" smtClean="0">
                <a:solidFill>
                  <a:srgbClr val="000000"/>
                </a:solidFill>
                <a:ea typeface="MS PGothic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n-US" sz="2700" smtClean="0">
                <a:solidFill>
                  <a:srgbClr val="000000"/>
                </a:solidFill>
                <a:ea typeface="MS PGothic" pitchFamily="34" charset="-128"/>
              </a:rPr>
              <a:t>Medios de comunicación libres e independientes, y grupos de defensores de derechos humanos que representen a hombres, mujeres y grupos marginados o excluidos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700" b="1" smtClean="0">
                <a:solidFill>
                  <a:srgbClr val="000000"/>
                </a:solidFill>
                <a:ea typeface="MS PGothic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n-US" sz="2700" smtClean="0">
                <a:solidFill>
                  <a:srgbClr val="000000"/>
                </a:solidFill>
                <a:ea typeface="MS PGothic" pitchFamily="34" charset="-128"/>
              </a:rPr>
              <a:t>Una sociedad civil activa y sensible a derechos que:</a:t>
            </a:r>
          </a:p>
          <a:p>
            <a:pPr lvl="1">
              <a:lnSpc>
                <a:spcPct val="80000"/>
              </a:lnSpc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Supervise el cumplimiento del Estado de sus obligaciones de Derechos Humanos</a:t>
            </a:r>
          </a:p>
          <a:p>
            <a:pPr lvl="1">
              <a:lnSpc>
                <a:spcPct val="80000"/>
              </a:lnSpc>
            </a:pPr>
            <a:r>
              <a:rPr lang="en-US" sz="2400" smtClean="0">
                <a:solidFill>
                  <a:srgbClr val="000000"/>
                </a:solidFill>
                <a:ea typeface="MS PGothic" pitchFamily="34" charset="-128"/>
              </a:rPr>
              <a:t>Articule las preocupaciones de la sociedad y abogue por mecanismos sociales de Derechos Humanos</a:t>
            </a:r>
          </a:p>
          <a:p>
            <a:pPr>
              <a:lnSpc>
                <a:spcPct val="80000"/>
              </a:lnSpc>
            </a:pPr>
            <a:r>
              <a:rPr lang="en-US" sz="2700" smtClean="0">
                <a:solidFill>
                  <a:srgbClr val="000000"/>
                </a:solidFill>
                <a:ea typeface="MS PGothic" pitchFamily="34" charset="-128"/>
              </a:rPr>
              <a:t>Por ejemplo, la campaña sobre el acceso a medicamentos retro-virales en Sudáfrica</a:t>
            </a:r>
            <a:endParaRPr lang="en-US" sz="2700" dirty="0" smtClean="0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808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2487</Words>
  <Application>Microsoft Office PowerPoint</Application>
  <PresentationFormat>On-screen Show (4:3)</PresentationFormat>
  <Paragraphs>108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34</cp:revision>
  <cp:lastPrinted>2011-03-16T15:09:00Z</cp:lastPrinted>
  <dcterms:created xsi:type="dcterms:W3CDTF">2011-03-08T14:42:32Z</dcterms:created>
  <dcterms:modified xsi:type="dcterms:W3CDTF">2011-03-17T18:54:50Z</dcterms:modified>
</cp:coreProperties>
</file>